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90" r:id="rId5"/>
    <p:sldId id="291" r:id="rId6"/>
    <p:sldId id="279" r:id="rId7"/>
    <p:sldId id="268" r:id="rId8"/>
    <p:sldId id="293" r:id="rId9"/>
    <p:sldId id="294" r:id="rId10"/>
    <p:sldId id="295" r:id="rId11"/>
    <p:sldId id="296" r:id="rId12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4">
          <p15:clr>
            <a:srgbClr val="A4A3A4"/>
          </p15:clr>
        </p15:guide>
        <p15:guide id="2" orient="horz" pos="5926">
          <p15:clr>
            <a:srgbClr val="A4A3A4"/>
          </p15:clr>
        </p15:guide>
        <p15:guide id="3" pos="86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90" autoAdjust="0"/>
    <p:restoredTop sz="94625" autoAdjust="0"/>
  </p:normalViewPr>
  <p:slideViewPr>
    <p:cSldViewPr>
      <p:cViewPr varScale="1">
        <p:scale>
          <a:sx n="77" d="100"/>
          <a:sy n="77" d="100"/>
        </p:scale>
        <p:origin x="816" y="200"/>
      </p:cViewPr>
      <p:guideLst>
        <p:guide orient="horz" pos="694"/>
        <p:guide orient="horz" pos="5926"/>
        <p:guide pos="86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F904C9B9-87A8-1A4C-9F0B-EB427C899B69}" type="datetime1">
              <a:rPr kumimoji="1" lang="ko-KR" altLang="en-US" smtClean="0"/>
              <a:t>2024. 11. 25.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B09699FE-633A-F04B-9BB3-80209E25E5F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5525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11773592-04E0-8046-A720-459379B0A2BD}" type="datetime1">
              <a:rPr kumimoji="1" lang="ko-KR" altLang="en-US" smtClean="0"/>
              <a:t>2024. 11. 25.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</a:p>
          <a:p>
            <a:pPr lvl="1">
              <a:defRPr/>
            </a:pPr>
            <a:r>
              <a:rPr kumimoji="1" lang="ko-KR" altLang="en-US"/>
              <a:t>두 번째 수준</a:t>
            </a:r>
          </a:p>
          <a:p>
            <a:pPr lvl="2">
              <a:defRPr/>
            </a:pPr>
            <a:r>
              <a:rPr kumimoji="1" lang="ko-KR" altLang="en-US"/>
              <a:t>세 번째 수준</a:t>
            </a:r>
          </a:p>
          <a:p>
            <a:pPr lvl="3">
              <a:defRPr/>
            </a:pPr>
            <a:r>
              <a:rPr kumimoji="1" lang="ko-KR" altLang="en-US"/>
              <a:t>네 번째 수준</a:t>
            </a:r>
          </a:p>
          <a:p>
            <a:pPr lvl="4">
              <a:defRPr/>
            </a:pPr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BED3560E-DC9B-BD45-AB80-4B00574D1CE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533090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124CC-1579-1146-A727-BC8C1DFEFC6B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443D6-CBDC-E942-90EF-CB3150D307ED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81BEF-680A-F44A-A10F-BC6F50307B8D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37F69-2F0E-5E49-9FA4-E508605A7E31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8EF6B-F830-F445-9A35-7F6F6519E835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1904D-1972-4647-ADDC-F76E1A97F5D3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7CCB2-0688-E547-8B4C-B0B48CED7B52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C4377-0BEF-1241-9CFB-5CE18F67B7E1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E9838-B890-454A-ACFB-BBBB356F5B36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5925800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2B975-C739-0D43-98DC-9D725E4736FC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840200" y="9486900"/>
            <a:ext cx="1219200" cy="5175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19D35-1FDE-CD4C-9BBA-B6BC2E93880C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7E1F4-BEB7-074C-ABFD-0B7708421B89}" type="datetime1">
              <a:rPr lang="ko-KR" altLang="en-US" smtClean="0"/>
              <a:t>2024. 11. 25.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110008" y="7093262"/>
            <a:ext cx="12238453" cy="0"/>
          </a:xfrm>
          <a:prstGeom prst="line">
            <a:avLst/>
          </a:prstGeom>
          <a:ln w="19050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381000" y="4741561"/>
            <a:ext cx="13091160" cy="21185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575"/>
              </a:lnSpc>
              <a:spcBef>
                <a:spcPct val="0"/>
              </a:spcBef>
            </a:pPr>
            <a:r>
              <a:rPr lang="ko-KR" altLang="en-US" sz="6125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계층적 </a:t>
            </a:r>
            <a:r>
              <a:rPr lang="ko-KR" altLang="en-US" sz="6125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디텍션과</a:t>
            </a:r>
            <a:r>
              <a:rPr lang="ko-KR" altLang="en-US" sz="6125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ko-KR" altLang="en-US" sz="6125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옵티컬</a:t>
            </a:r>
            <a:r>
              <a:rPr lang="ko-KR" altLang="en-US" sz="6125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플로우를 활용한 자율 주행 보조 알고리즘</a:t>
            </a:r>
            <a:r>
              <a:rPr lang="en-US" altLang="ko-KR" sz="6125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ko-KR" altLang="en-US" sz="6125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중간 발표</a:t>
            </a:r>
            <a:endParaRPr lang="en-US" altLang="ko-KR" sz="6125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9CFE5D68-6678-8BBB-E185-23106BD4731F}"/>
              </a:ext>
            </a:extLst>
          </p:cNvPr>
          <p:cNvSpPr txBox="1"/>
          <p:nvPr/>
        </p:nvSpPr>
        <p:spPr>
          <a:xfrm>
            <a:off x="1371600" y="7326435"/>
            <a:ext cx="3429000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800"/>
              </a:lnSpc>
              <a:spcBef>
                <a:spcPct val="0"/>
              </a:spcBef>
            </a:pPr>
            <a:r>
              <a:rPr lang="en-US" altLang="ko-KR" sz="2800" spc="126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ObjectCounters</a:t>
            </a:r>
            <a:endParaRPr lang="en-US" altLang="ko-KR" sz="2800" spc="126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  <a:p>
            <a:pPr>
              <a:lnSpc>
                <a:spcPts val="2800"/>
              </a:lnSpc>
              <a:spcBef>
                <a:spcPct val="0"/>
              </a:spcBef>
            </a:pPr>
            <a:r>
              <a:rPr lang="ko-KR" altLang="en-US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김윤희</a:t>
            </a:r>
            <a:r>
              <a:rPr lang="en-US" altLang="ko-KR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lang="ko-KR" altLang="en-US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</a:t>
            </a:r>
            <a:r>
              <a:rPr lang="ko-KR" altLang="en-US" sz="2800" spc="126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서민경</a:t>
            </a:r>
            <a:r>
              <a:rPr lang="en-US" altLang="ko-KR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,</a:t>
            </a:r>
            <a:r>
              <a:rPr lang="ko-KR" altLang="en-US" sz="2800" spc="126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김현정</a:t>
            </a:r>
            <a:endParaRPr lang="en-US" altLang="ko-KR" sz="2800" spc="126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4F54508-FAAD-9DF3-113C-5B2CA518329C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8025270-9B68-968B-08D0-DD46A3EC9F36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F1D2254-7209-A582-02EB-CF082D862EFA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93111DA6-EB76-4A89-770F-C20B85CA36AE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6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A2F5CA34-E14A-E9D9-6696-370930958AA0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7519990-90FE-DED8-469E-DE11A53E2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TextBox 6"/>
          <p:cNvSpPr txBox="1"/>
          <p:nvPr/>
        </p:nvSpPr>
        <p:spPr>
          <a:xfrm>
            <a:off x="1828800" y="452054"/>
            <a:ext cx="6781800" cy="72904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4000" dirty="0">
                <a:solidFill>
                  <a:srgbClr val="4A6587"/>
                </a:solidFill>
                <a:latin typeface="BM HANNA Air OTF"/>
                <a:ea typeface="BM HANNA Air OTF"/>
              </a:rPr>
              <a:t>현재 진행 상황</a:t>
            </a:r>
            <a:endParaRPr lang="en-US" altLang="ko-KR" sz="4000" dirty="0">
              <a:solidFill>
                <a:srgbClr val="4A6587"/>
              </a:solidFill>
              <a:latin typeface="BM HANNA Air OTF"/>
              <a:ea typeface="BM HANNA Air OTF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4BE06284-0463-738A-DFBC-98056A296452}"/>
              </a:ext>
            </a:extLst>
          </p:cNvPr>
          <p:cNvSpPr txBox="1"/>
          <p:nvPr/>
        </p:nvSpPr>
        <p:spPr>
          <a:xfrm>
            <a:off x="1500755" y="1866900"/>
            <a:ext cx="15286490" cy="5790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l">
              <a:lnSpc>
                <a:spcPts val="4900"/>
              </a:lnSpc>
              <a:spcBef>
                <a:spcPct val="0"/>
              </a:spcBef>
            </a:pPr>
            <a:r>
              <a:rPr lang="ko-KR" altLang="en-US" sz="3500" u="none" strike="noStrike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옵티컬</a:t>
            </a:r>
            <a:r>
              <a:rPr lang="ko-KR" altLang="en-US" sz="3500" u="none" strike="noStrike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플로우 기반 방향 예측 알고리즘</a:t>
            </a:r>
            <a:endParaRPr lang="en-US" altLang="ko-KR" sz="3500" dirty="0">
              <a:solidFill>
                <a:srgbClr val="4A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11" name="그림 10" descr="텍스트, 장면, 횡단보도, 길이(가) 표시된 사진  자동 생성된 설명"/>
          <p:cNvPicPr>
            <a:picLocks noChangeAspect="1"/>
          </p:cNvPicPr>
          <p:nvPr/>
        </p:nvPicPr>
        <p:blipFill rotWithShape="1">
          <a:blip r:embed="rId2"/>
          <a:srcRect t="7670"/>
          <a:stretch>
            <a:fillRect/>
          </a:stretch>
        </p:blipFill>
        <p:spPr>
          <a:xfrm>
            <a:off x="381000" y="3162300"/>
            <a:ext cx="10210800" cy="57912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683750" y="2781300"/>
            <a:ext cx="7604250" cy="19121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2400" b="1">
                <a:solidFill>
                  <a:schemeClr val="accent2"/>
                </a:solidFill>
                <a:latin typeface="BM HANNA Air OTF"/>
                <a:ea typeface="BM HANNA Air OTF"/>
              </a:rPr>
              <a:t>빨간색</a:t>
            </a:r>
            <a:r>
              <a:rPr kumimoji="1" lang="en-US" altLang="ko-KR" sz="2400">
                <a:solidFill>
                  <a:schemeClr val="accent2"/>
                </a:solidFill>
                <a:latin typeface="BM HANNA Air OTF"/>
                <a:ea typeface="BM HANNA Air OTF"/>
              </a:rPr>
              <a:t>: </a:t>
            </a:r>
            <a:r>
              <a:rPr kumimoji="1" lang="ko-KR" altLang="en-US" sz="2400">
                <a:solidFill>
                  <a:schemeClr val="accent2"/>
                </a:solidFill>
                <a:latin typeface="BM HANNA Air OTF"/>
                <a:ea typeface="BM HANNA Air OTF"/>
              </a:rPr>
              <a:t>반대 방향으로 이동 </a:t>
            </a:r>
          </a:p>
          <a:p>
            <a:pPr lvl="0">
              <a:defRPr/>
            </a:pPr>
            <a:r>
              <a:rPr kumimoji="1" lang="ko-KR" altLang="en-US" sz="2400" b="1">
                <a:solidFill>
                  <a:schemeClr val="accent3"/>
                </a:solidFill>
                <a:latin typeface="BM HANNA Air OTF"/>
                <a:ea typeface="BM HANNA Air OTF"/>
              </a:rPr>
              <a:t>초록색</a:t>
            </a:r>
            <a:r>
              <a:rPr kumimoji="1" lang="en-US" altLang="ko-KR" sz="2400">
                <a:solidFill>
                  <a:schemeClr val="accent3"/>
                </a:solidFill>
                <a:latin typeface="BM HANNA Air OTF"/>
                <a:ea typeface="BM HANNA Air OTF"/>
              </a:rPr>
              <a:t>: </a:t>
            </a:r>
            <a:r>
              <a:rPr kumimoji="1" lang="ko-KR" altLang="en-US" sz="2400">
                <a:solidFill>
                  <a:schemeClr val="accent3"/>
                </a:solidFill>
                <a:latin typeface="BM HANNA Air OTF"/>
                <a:ea typeface="BM HANNA Air OTF"/>
              </a:rPr>
              <a:t>정차 중</a:t>
            </a:r>
          </a:p>
          <a:p>
            <a:pPr lvl="0">
              <a:defRPr/>
            </a:pPr>
            <a:r>
              <a:rPr kumimoji="1" lang="ko-KR" altLang="en-US" sz="2400" b="1">
                <a:solidFill>
                  <a:schemeClr val="accent4"/>
                </a:solidFill>
                <a:latin typeface="BM HANNA Air OTF"/>
                <a:ea typeface="BM HANNA Air OTF"/>
              </a:rPr>
              <a:t>보라색</a:t>
            </a:r>
            <a:r>
              <a:rPr kumimoji="1" lang="en-US" altLang="ko-KR" sz="2400">
                <a:solidFill>
                  <a:schemeClr val="accent4"/>
                </a:solidFill>
                <a:latin typeface="BM HANNA Air OTF"/>
                <a:ea typeface="BM HANNA Air OTF"/>
              </a:rPr>
              <a:t>: </a:t>
            </a:r>
            <a:r>
              <a:rPr kumimoji="1" lang="ko-KR" altLang="en-US" sz="2400">
                <a:solidFill>
                  <a:schemeClr val="accent4"/>
                </a:solidFill>
                <a:latin typeface="BM HANNA Air OTF"/>
                <a:ea typeface="BM HANNA Air OTF"/>
              </a:rPr>
              <a:t>다른 방향으로 이동 중인 차량 </a:t>
            </a:r>
            <a:r>
              <a:rPr kumimoji="1" lang="en-US" altLang="ko-KR" sz="2400">
                <a:solidFill>
                  <a:schemeClr val="accent4"/>
                </a:solidFill>
                <a:latin typeface="BM HANNA Air OTF"/>
                <a:ea typeface="BM HANNA Air OTF"/>
              </a:rPr>
              <a:t>(</a:t>
            </a:r>
            <a:r>
              <a:rPr kumimoji="1" lang="ko-KR" altLang="en-US" sz="2400">
                <a:solidFill>
                  <a:schemeClr val="accent4"/>
                </a:solidFill>
                <a:latin typeface="BM HANNA Air OTF"/>
                <a:ea typeface="BM HANNA Air OTF"/>
              </a:rPr>
              <a:t>직진 </a:t>
            </a:r>
            <a:r>
              <a:rPr kumimoji="1" lang="en" altLang="ko-KR" sz="2400">
                <a:solidFill>
                  <a:schemeClr val="accent4"/>
                </a:solidFill>
                <a:latin typeface="BM HANNA Air OTF"/>
                <a:ea typeface="BM HANNA Air OTF"/>
              </a:rPr>
              <a:t>or </a:t>
            </a:r>
            <a:r>
              <a:rPr kumimoji="1" lang="ko-KR" altLang="en-US" sz="2400">
                <a:solidFill>
                  <a:schemeClr val="accent4"/>
                </a:solidFill>
                <a:latin typeface="BM HANNA Air OTF"/>
                <a:ea typeface="BM HANNA Air OTF"/>
              </a:rPr>
              <a:t>좌우 회전</a:t>
            </a:r>
            <a:r>
              <a:rPr kumimoji="1" lang="en-US" altLang="ko-KR" sz="2400">
                <a:solidFill>
                  <a:schemeClr val="accent4"/>
                </a:solidFill>
                <a:latin typeface="BM HANNA Air OTF"/>
                <a:ea typeface="BM HANNA Air OTF"/>
              </a:rPr>
              <a:t>) </a:t>
            </a:r>
          </a:p>
          <a:p>
            <a:pPr lvl="0">
              <a:defRPr/>
            </a:pPr>
            <a:r>
              <a:rPr kumimoji="1" lang="ko-KR" altLang="en-US" sz="2400" b="1">
                <a:solidFill>
                  <a:srgbClr val="FFC000"/>
                </a:solidFill>
                <a:latin typeface="BM HANNA Air OTF"/>
                <a:ea typeface="BM HANNA Air OTF"/>
              </a:rPr>
              <a:t>노란색</a:t>
            </a:r>
            <a:r>
              <a:rPr kumimoji="1" lang="en-US" altLang="ko-KR" sz="2400">
                <a:solidFill>
                  <a:srgbClr val="FFC000"/>
                </a:solidFill>
                <a:latin typeface="BM HANNA Air OTF"/>
                <a:ea typeface="BM HANNA Air OTF"/>
              </a:rPr>
              <a:t>: </a:t>
            </a:r>
            <a:r>
              <a:rPr kumimoji="1" lang="ko-KR" altLang="en-US" sz="2400">
                <a:solidFill>
                  <a:srgbClr val="FFC000"/>
                </a:solidFill>
                <a:latin typeface="BM HANNA Air OTF"/>
                <a:ea typeface="BM HANNA Air OTF"/>
              </a:rPr>
              <a:t>사용자에게 접근하는 차량 </a:t>
            </a:r>
            <a:r>
              <a:rPr kumimoji="1" lang="en-US" altLang="ko-KR" sz="2400">
                <a:solidFill>
                  <a:srgbClr val="FFC000"/>
                </a:solidFill>
                <a:latin typeface="BM HANNA Air OTF"/>
                <a:ea typeface="BM HANNA Air OTF"/>
              </a:rPr>
              <a:t>(</a:t>
            </a:r>
            <a:r>
              <a:rPr kumimoji="1" lang="ko-KR" altLang="en-US" sz="2400">
                <a:solidFill>
                  <a:srgbClr val="FFC000"/>
                </a:solidFill>
                <a:latin typeface="BM HANNA Air OTF"/>
                <a:ea typeface="BM HANNA Air OTF"/>
              </a:rPr>
              <a:t>끼어드는 차량</a:t>
            </a:r>
            <a:r>
              <a:rPr kumimoji="1" lang="en-US" altLang="ko-KR" sz="2400">
                <a:solidFill>
                  <a:srgbClr val="FFC000"/>
                </a:solidFill>
                <a:latin typeface="BM HANNA Air OTF"/>
                <a:ea typeface="BM HANNA Air OTF"/>
              </a:rPr>
              <a:t>)</a:t>
            </a:r>
          </a:p>
          <a:p>
            <a:pPr lvl="0">
              <a:defRPr/>
            </a:pPr>
            <a:r>
              <a:rPr kumimoji="1" lang="ko-KR" altLang="en-US" sz="2400" b="1">
                <a:solidFill>
                  <a:srgbClr val="4A6587"/>
                </a:solidFill>
                <a:latin typeface="BM HANNA Air OTF"/>
                <a:ea typeface="BM HANNA Air OTF"/>
              </a:rPr>
              <a:t>파란색</a:t>
            </a:r>
            <a:r>
              <a:rPr kumimoji="1" lang="en-US" altLang="ko-KR" sz="2400">
                <a:solidFill>
                  <a:srgbClr val="4A6587"/>
                </a:solidFill>
                <a:latin typeface="BM HANNA Air OTF"/>
                <a:ea typeface="BM HANNA Air OTF"/>
              </a:rPr>
              <a:t>: </a:t>
            </a:r>
            <a:r>
              <a:rPr kumimoji="1" lang="ko-KR" altLang="en-US" sz="2400">
                <a:solidFill>
                  <a:srgbClr val="4A6587"/>
                </a:solidFill>
                <a:latin typeface="BM HANNA Air OTF"/>
                <a:ea typeface="BM HANNA Air OTF"/>
              </a:rPr>
              <a:t>같은 방향으로 이동</a:t>
            </a:r>
          </a:p>
        </p:txBody>
      </p:sp>
      <p:sp>
        <p:nvSpPr>
          <p:cNvPr id="13" name="AutoShape 8"/>
          <p:cNvSpPr/>
          <p:nvPr/>
        </p:nvSpPr>
        <p:spPr>
          <a:xfrm>
            <a:off x="731010" y="1333500"/>
            <a:ext cx="71937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915399" y="4975469"/>
            <a:ext cx="8534400" cy="489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46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41927" y="5295900"/>
            <a:ext cx="6940267" cy="1434783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/>
          <a:p>
            <a:pPr lvl="0" algn="ctr">
              <a:lnSpc>
                <a:spcPts val="11742"/>
              </a:lnSpc>
              <a:spcBef>
                <a:spcPct val="0"/>
              </a:spcBef>
              <a:defRPr/>
            </a:pPr>
            <a:r>
              <a:rPr lang="en-US" sz="9600">
                <a:solidFill>
                  <a:srgbClr val="4B6587"/>
                </a:solidFill>
                <a:latin typeface="BM HANNA Air OTF"/>
                <a:ea typeface="BM HANNA Air OTF"/>
              </a:rPr>
              <a:t>감사합니다</a:t>
            </a:r>
          </a:p>
        </p:txBody>
      </p:sp>
      <p:sp>
        <p:nvSpPr>
          <p:cNvPr id="5" name="AutoShape 5"/>
          <p:cNvSpPr/>
          <p:nvPr/>
        </p:nvSpPr>
        <p:spPr>
          <a:xfrm>
            <a:off x="6049547" y="7093262"/>
            <a:ext cx="12238453" cy="0"/>
          </a:xfrm>
          <a:prstGeom prst="line">
            <a:avLst/>
          </a:prstGeom>
          <a:ln w="19050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6F15528-21DE-4FAA-801E-634DDDAF4B2B}" type="slidenum">
              <a:rPr lang="en-US"/>
              <a:pPr lvl="0"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19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266120" y="3135901"/>
            <a:ext cx="6068880" cy="479842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3200" dirty="0">
                <a:solidFill>
                  <a:srgbClr val="4B6587"/>
                </a:solidFill>
                <a:latin typeface="BM HANNA Air OTF"/>
                <a:ea typeface="BM HANNA Air OTF"/>
              </a:rPr>
              <a:t>팀 소개</a:t>
            </a:r>
          </a:p>
          <a:p>
            <a:pPr marL="0" lvl="0" indent="0" algn="l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3200" u="none" strike="noStrike" dirty="0">
                <a:solidFill>
                  <a:srgbClr val="4B6587"/>
                </a:solidFill>
                <a:latin typeface="BM HANNA Air OTF"/>
                <a:ea typeface="BM HANNA Air OTF"/>
              </a:rPr>
              <a:t>프로젝트 개요</a:t>
            </a:r>
          </a:p>
          <a:p>
            <a:pPr marL="0" lvl="0" indent="0" algn="l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3200" dirty="0">
                <a:solidFill>
                  <a:srgbClr val="4B6587"/>
                </a:solidFill>
                <a:latin typeface="BM HANNA Air OTF"/>
                <a:ea typeface="BM HANNA Air OTF"/>
              </a:rPr>
              <a:t>개발 필요성 및 목적</a:t>
            </a:r>
          </a:p>
          <a:p>
            <a:pPr marL="0" lvl="0" indent="0" algn="l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3200" dirty="0">
                <a:solidFill>
                  <a:srgbClr val="4B6587"/>
                </a:solidFill>
                <a:latin typeface="BM HANNA Air OTF"/>
                <a:ea typeface="BM HANNA Air OTF"/>
              </a:rPr>
              <a:t>세부기능 및 시스템 구성도</a:t>
            </a:r>
          </a:p>
          <a:p>
            <a:pPr lvl="0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3200" dirty="0">
                <a:solidFill>
                  <a:srgbClr val="4B6587"/>
                </a:solidFill>
                <a:latin typeface="BM HANNA Air OTF"/>
                <a:ea typeface="BM HANNA Air OTF"/>
              </a:rPr>
              <a:t>적용 기술 </a:t>
            </a:r>
          </a:p>
          <a:p>
            <a:pPr lvl="0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3200" dirty="0">
                <a:solidFill>
                  <a:srgbClr val="4B6587"/>
                </a:solidFill>
                <a:latin typeface="BM HANNA Air OTF"/>
                <a:ea typeface="BM HANNA Air OTF"/>
              </a:rPr>
              <a:t>진행상황</a:t>
            </a:r>
            <a:endParaRPr lang="en-US" altLang="ko-KR" sz="3200" u="none" strike="noStrike" dirty="0">
              <a:solidFill>
                <a:srgbClr val="4B6587"/>
              </a:solidFill>
              <a:latin typeface="BM HANNA Air OTF"/>
              <a:ea typeface="BM HANNA Air OTF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303309" y="3135901"/>
            <a:ext cx="616605" cy="474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70"/>
              </a:lnSpc>
            </a:pPr>
            <a:r>
              <a:rPr 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01</a:t>
            </a:r>
          </a:p>
          <a:p>
            <a:pPr algn="l">
              <a:lnSpc>
                <a:spcPts val="6270"/>
              </a:lnSpc>
            </a:pPr>
            <a:r>
              <a:rPr 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02</a:t>
            </a:r>
          </a:p>
          <a:p>
            <a:pPr algn="l">
              <a:lnSpc>
                <a:spcPts val="6270"/>
              </a:lnSpc>
            </a:pPr>
            <a:r>
              <a:rPr 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03</a:t>
            </a:r>
          </a:p>
          <a:p>
            <a:pPr algn="l">
              <a:lnSpc>
                <a:spcPts val="6270"/>
              </a:lnSpc>
            </a:pPr>
            <a:r>
              <a:rPr lang="en-US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04</a:t>
            </a:r>
          </a:p>
          <a:p>
            <a:pPr algn="l">
              <a:lnSpc>
                <a:spcPts val="6270"/>
              </a:lnSpc>
            </a:pPr>
            <a:r>
              <a:rPr lang="en-US" altLang="ko-KR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05</a:t>
            </a:r>
          </a:p>
          <a:p>
            <a:pPr algn="l">
              <a:lnSpc>
                <a:spcPts val="6270"/>
              </a:lnSpc>
            </a:pPr>
            <a:r>
              <a:rPr lang="en-US" altLang="ko-KR" sz="32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06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529424" y="1790700"/>
            <a:ext cx="497228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Table of Contents</a:t>
            </a:r>
          </a:p>
        </p:txBody>
      </p:sp>
      <p:sp>
        <p:nvSpPr>
          <p:cNvPr id="5" name="AutoShape 5"/>
          <p:cNvSpPr/>
          <p:nvPr/>
        </p:nvSpPr>
        <p:spPr>
          <a:xfrm>
            <a:off x="5915327" y="2856647"/>
            <a:ext cx="6200473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94CACE-3FC5-B216-2045-9FA98EC38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67992" y="495300"/>
            <a:ext cx="3032608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팀 소개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38200" y="2862066"/>
            <a:ext cx="16611600" cy="3729234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팀명 </a:t>
            </a:r>
            <a:r>
              <a:rPr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:</a:t>
            </a:r>
            <a:r>
              <a:rPr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</a:t>
            </a:r>
            <a:r>
              <a:rPr lang="en-US" altLang="ko-KR" sz="3600" spc="126">
                <a:solidFill>
                  <a:srgbClr val="4B6587"/>
                </a:solidFill>
                <a:latin typeface="BM HANNA Air OTF"/>
                <a:ea typeface="BM HANNA Air OTF"/>
              </a:rPr>
              <a:t>ObjectCounters</a:t>
            </a: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en-US" altLang="ko-KR" sz="3600" spc="126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en-US" altLang="ko-KR" sz="3500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kumimoji="1"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팀원 및 역할 </a:t>
            </a:r>
            <a:r>
              <a:rPr kumimoji="1"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:</a:t>
            </a:r>
            <a:r>
              <a:rPr kumimoji="1"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</a:t>
            </a:r>
            <a:r>
              <a:rPr kumimoji="1" lang="ko-KR" altLang="en-US" sz="3600">
                <a:solidFill>
                  <a:srgbClr val="4B6587"/>
                </a:solidFill>
                <a:latin typeface="BM HANNA Air OTF"/>
                <a:ea typeface="BM HANNA Air OTF"/>
              </a:rPr>
              <a:t>김윤희 </a:t>
            </a:r>
            <a:r>
              <a:rPr kumimoji="1" lang="en-US" altLang="ko-KR" sz="3600">
                <a:solidFill>
                  <a:srgbClr val="4B6587"/>
                </a:solidFill>
                <a:latin typeface="BM HANNA Air OTF"/>
                <a:ea typeface="BM HANNA Air OTF"/>
              </a:rPr>
              <a:t>–</a:t>
            </a:r>
            <a:r>
              <a:rPr kumimoji="1" lang="ko-KR" altLang="en-US" sz="3600">
                <a:solidFill>
                  <a:srgbClr val="4B6587"/>
                </a:solidFill>
                <a:latin typeface="BM HANNA Air OTF"/>
                <a:ea typeface="BM HANNA Air OTF"/>
              </a:rPr>
              <a:t> 객체 탐지 및 옵티컬 플로우를 활용한 차량 감지 알고리즘</a:t>
            </a:r>
          </a:p>
          <a:p>
            <a:pPr lvl="5">
              <a:lnSpc>
                <a:spcPts val="4900"/>
              </a:lnSpc>
              <a:spcBef>
                <a:spcPct val="0"/>
              </a:spcBef>
              <a:defRPr/>
            </a:pPr>
            <a:r>
              <a:rPr kumimoji="1"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	</a:t>
            </a:r>
            <a:r>
              <a:rPr kumimoji="1"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   서민경 </a:t>
            </a:r>
            <a:r>
              <a:rPr kumimoji="1"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–</a:t>
            </a:r>
            <a:r>
              <a:rPr kumimoji="1"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계층적 구조의 알고리즘으로 차량과 방향지시등 그룹화</a:t>
            </a:r>
          </a:p>
          <a:p>
            <a:pPr lvl="5">
              <a:lnSpc>
                <a:spcPts val="4900"/>
              </a:lnSpc>
              <a:spcBef>
                <a:spcPct val="0"/>
              </a:spcBef>
              <a:defRPr/>
            </a:pPr>
            <a:r>
              <a:rPr kumimoji="1"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	</a:t>
            </a:r>
            <a:r>
              <a:rPr kumimoji="1"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   김현정 </a:t>
            </a:r>
            <a:r>
              <a:rPr kumimoji="1"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–</a:t>
            </a:r>
            <a:r>
              <a:rPr kumimoji="1"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데이터 구축 및 방향지시등 </a:t>
            </a:r>
            <a:r>
              <a:rPr kumimoji="1"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on/off </a:t>
            </a:r>
            <a:r>
              <a:rPr kumimoji="1"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알고리즘 </a:t>
            </a: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D50D49F-9FA5-4FB4-D8B1-75E7F1185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AutoShape 8"/>
          <p:cNvSpPr/>
          <p:nvPr/>
        </p:nvSpPr>
        <p:spPr>
          <a:xfrm>
            <a:off x="731010" y="1333500"/>
            <a:ext cx="55935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  <p:sp>
        <p:nvSpPr>
          <p:cNvPr id="12" name="AutoShape 8"/>
          <p:cNvSpPr/>
          <p:nvPr/>
        </p:nvSpPr>
        <p:spPr>
          <a:xfrm>
            <a:off x="731010" y="1333500"/>
            <a:ext cx="71937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06570FC-9B31-2E7D-2EBF-324A3CBDD0FB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6C90E35B-AA65-E40D-8AEC-0E9CBE297D73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AB8718E-63F1-0CE2-6110-811A8B9C4516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E28CB126-A645-E6EF-423B-6EC42C8F3E06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2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67992" y="495300"/>
            <a:ext cx="3489808" cy="8001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4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프로젝트 개요</a:t>
            </a:r>
            <a:endParaRPr lang="en-US" altLang="ko-KR" sz="4000" u="none" strike="noStrike">
              <a:solidFill>
                <a:srgbClr val="4B6587"/>
              </a:solidFill>
              <a:latin typeface="BM HANNA Air OTF"/>
              <a:ea typeface="BM HANNA Air OTF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47800" y="2814441"/>
            <a:ext cx="15544799" cy="614559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3500" b="1">
                <a:solidFill>
                  <a:srgbClr val="4B6587"/>
                </a:solidFill>
                <a:latin typeface="BM HANNA Air OTF"/>
                <a:ea typeface="BM HANNA Air OTF"/>
              </a:rPr>
              <a:t>주제</a:t>
            </a:r>
            <a:r>
              <a:rPr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</a:t>
            </a:r>
            <a:r>
              <a:rPr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:</a:t>
            </a:r>
            <a:r>
              <a:rPr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</a:t>
            </a:r>
            <a:r>
              <a:rPr kumimoji="1" lang="ko-KR" altLang="en-US" sz="3600">
                <a:solidFill>
                  <a:srgbClr val="4A6587"/>
                </a:solidFill>
                <a:latin typeface="BM HANNA Air OTF"/>
                <a:ea typeface="BM HANNA Air OTF"/>
              </a:rPr>
              <a:t>계층적 디텍션과 옵티컬 플로우를 활용한 자율 주행 보조 알고리즘</a:t>
            </a:r>
          </a:p>
        </p:txBody>
      </p:sp>
      <p:sp>
        <p:nvSpPr>
          <p:cNvPr id="23" name="TextBox 7"/>
          <p:cNvSpPr txBox="1"/>
          <p:nvPr/>
        </p:nvSpPr>
        <p:spPr>
          <a:xfrm>
            <a:off x="1432201" y="3797965"/>
            <a:ext cx="15712799" cy="434591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3500" b="1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부가 설명</a:t>
            </a:r>
            <a:r>
              <a:rPr lang="ko-KR" altLang="en-US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 </a:t>
            </a:r>
            <a:r>
              <a:rPr lang="en-US" altLang="ko-KR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:</a:t>
            </a:r>
            <a:r>
              <a:rPr lang="ko-KR" altLang="en-US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 자율 주행 차량이 주변 상황을 실시간으로 분석하여 안전한 </a:t>
            </a:r>
          </a:p>
          <a:p>
            <a:pPr marL="0" lvl="0" indent="0" algn="l">
              <a:lnSpc>
                <a:spcPts val="4900"/>
              </a:lnSpc>
              <a:spcBef>
                <a:spcPct val="0"/>
              </a:spcBef>
              <a:buFontTx/>
              <a:buNone/>
              <a:defRPr/>
            </a:pPr>
            <a:r>
              <a:rPr lang="ko-KR" altLang="en-US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   주행 경로를 설정할 수 있도록 하는 객체 탐지 기술</a:t>
            </a:r>
          </a:p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lang="en-US" altLang="ko-KR" sz="3500" u="none" strike="noStrike">
              <a:solidFill>
                <a:srgbClr val="4A6587"/>
              </a:solidFill>
              <a:latin typeface="BM HANNA Air OTF"/>
              <a:ea typeface="BM HANNA Air OTF"/>
            </a:endParaRPr>
          </a:p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en-US" altLang="ko-KR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1.</a:t>
            </a:r>
            <a:r>
              <a:rPr lang="ko-KR" altLang="en-US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 </a:t>
            </a:r>
            <a:r>
              <a:rPr lang="en-US" altLang="ko-KR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YOLO v11</a:t>
            </a:r>
            <a:r>
              <a:rPr lang="ko-KR" altLang="en-US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을 사용하여 차량과 방향 지시등을 탐지</a:t>
            </a:r>
          </a:p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en-US" altLang="ko-KR" sz="3500">
                <a:solidFill>
                  <a:srgbClr val="4A6587"/>
                </a:solidFill>
                <a:latin typeface="BM HANNA Air OTF"/>
                <a:ea typeface="BM HANNA Air OTF"/>
              </a:rPr>
              <a:t>2.</a:t>
            </a:r>
            <a:r>
              <a:rPr lang="ko-KR" altLang="en-US" sz="3500">
                <a:solidFill>
                  <a:srgbClr val="4A6587"/>
                </a:solidFill>
                <a:latin typeface="BM HANNA Air OTF"/>
                <a:ea typeface="BM HANNA Air OTF"/>
              </a:rPr>
              <a:t> 탐지 결과를 바탕으로 계층적 탐지 알고리즘을 통해 차와 방향지시등 그룹화</a:t>
            </a:r>
          </a:p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en-US" altLang="ko-KR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3.</a:t>
            </a:r>
            <a:r>
              <a:rPr lang="ko-KR" altLang="en-US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 방향 지시등 상태와 옵티컬 플로우를 통해 차량 이동 방향을 예측</a:t>
            </a:r>
          </a:p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en-US" altLang="ko-KR" sz="3500">
                <a:solidFill>
                  <a:srgbClr val="4A6587"/>
                </a:solidFill>
                <a:latin typeface="BM HANNA Air OTF"/>
                <a:ea typeface="BM HANNA Air OTF"/>
              </a:rPr>
              <a:t>4.</a:t>
            </a:r>
            <a:r>
              <a:rPr lang="ko-KR" altLang="en-US" sz="3500">
                <a:solidFill>
                  <a:srgbClr val="4A6587"/>
                </a:solidFill>
                <a:latin typeface="BM HANNA Air OTF"/>
                <a:ea typeface="BM HANNA Air OTF"/>
              </a:rPr>
              <a:t> 예측 결과를 바탕으로 </a:t>
            </a:r>
            <a:r>
              <a:rPr lang="ko-KR" altLang="en-US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주행 보조 시스템을 구축한다</a:t>
            </a:r>
            <a:r>
              <a:rPr lang="en-US" altLang="ko-KR" sz="3500" u="none" strike="noStrike">
                <a:solidFill>
                  <a:srgbClr val="4A6587"/>
                </a:solidFill>
                <a:latin typeface="BM HANNA Air OTF"/>
                <a:ea typeface="BM HANNA Air OTF"/>
              </a:rPr>
              <a:t>.</a:t>
            </a: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23037405-A550-BFEB-EF45-58A54DFF1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4" name="AutoShape 8"/>
          <p:cNvSpPr/>
          <p:nvPr/>
        </p:nvSpPr>
        <p:spPr>
          <a:xfrm>
            <a:off x="731010" y="1333500"/>
            <a:ext cx="55935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  <p:sp>
        <p:nvSpPr>
          <p:cNvPr id="25" name="AutoShape 8"/>
          <p:cNvSpPr/>
          <p:nvPr/>
        </p:nvSpPr>
        <p:spPr>
          <a:xfrm>
            <a:off x="731010" y="1333500"/>
            <a:ext cx="71937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</p:spTree>
    <p:extLst>
      <p:ext uri="{BB962C8B-B14F-4D97-AF65-F5344CB8AC3E}">
        <p14:creationId xmlns:p14="http://schemas.microsoft.com/office/powerpoint/2010/main" val="3933851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6AF3165-4F7B-8C6F-5F30-B1234C8CC536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B45FEE9-512F-2515-0A82-76F9A2AB7E65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E803BD2-0407-5210-E26E-82A059DEB449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61D8FB50-5B24-F0A9-6C73-936675B6E575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3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67991" y="495300"/>
            <a:ext cx="4785209" cy="80010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4000">
                <a:solidFill>
                  <a:srgbClr val="4B6587"/>
                </a:solidFill>
                <a:latin typeface="BM HANNA Air OTF"/>
                <a:ea typeface="BM HANNA Air OTF"/>
              </a:rPr>
              <a:t>개발 필요성 및 목적</a:t>
            </a:r>
            <a:endParaRPr lang="en-US" altLang="ko-KR" sz="4000">
              <a:solidFill>
                <a:srgbClr val="4B6587"/>
              </a:solidFill>
              <a:latin typeface="BM HANNA Air OTF"/>
              <a:ea typeface="BM HANNA Air OTF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71600" y="2901999"/>
            <a:ext cx="16078200" cy="621342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3500" b="1">
                <a:solidFill>
                  <a:srgbClr val="4B6587"/>
                </a:solidFill>
                <a:latin typeface="BM HANNA Air OTF"/>
                <a:ea typeface="BM HANNA Air OTF"/>
              </a:rPr>
              <a:t>개발 목적</a:t>
            </a:r>
            <a:r>
              <a:rPr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: </a:t>
            </a:r>
            <a:r>
              <a:rPr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객체 탐지 기술을 활용하여 자율 주행 차량이 주변 차량의 방향지시등을 정밀하게 인식하고 이를 바탕으로 주행 보조 시스템을 구축하는 것</a:t>
            </a: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lang="ko-KR" altLang="en-US" sz="3500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3500" b="1">
                <a:solidFill>
                  <a:srgbClr val="4B6587"/>
                </a:solidFill>
                <a:latin typeface="BM HANNA Air OTF"/>
                <a:ea typeface="BM HANNA Air OTF"/>
              </a:rPr>
              <a:t>개발 필요성</a:t>
            </a:r>
            <a:r>
              <a:rPr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: </a:t>
            </a:r>
            <a:r>
              <a:rPr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기존 기술은 객체의 행동 예측 능력에서 한계를 보이며</a:t>
            </a:r>
            <a:r>
              <a:rPr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, </a:t>
            </a:r>
            <a:r>
              <a:rPr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정확성과 신뢰성 확보를 위한 추가적인 발전이 요구됨</a:t>
            </a:r>
            <a:r>
              <a:rPr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.</a:t>
            </a:r>
            <a:r>
              <a:rPr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라이다 등의 비싼 센서 대처를 통한 금전적 효율성 기대됨</a:t>
            </a:r>
            <a:r>
              <a:rPr lang="en-US" altLang="ko-KR" sz="3500">
                <a:solidFill>
                  <a:srgbClr val="4B6587"/>
                </a:solidFill>
                <a:latin typeface="BM HANNA Air OTF"/>
                <a:ea typeface="BM HANNA Air OTF"/>
              </a:rPr>
              <a:t>.</a:t>
            </a:r>
          </a:p>
          <a:p>
            <a:pPr lvl="0">
              <a:lnSpc>
                <a:spcPts val="4900"/>
              </a:lnSpc>
              <a:spcBef>
                <a:spcPct val="0"/>
              </a:spcBef>
              <a:defRPr/>
            </a:pPr>
            <a:endParaRPr lang="en-US" altLang="ko-KR" sz="3500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lvl="0">
              <a:lnSpc>
                <a:spcPts val="4900"/>
              </a:lnSpc>
              <a:spcBef>
                <a:spcPct val="0"/>
              </a:spcBef>
              <a:defRPr/>
            </a:pPr>
            <a:endParaRPr lang="en-US" altLang="ko-KR" sz="3500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 typeface="Wingdings"/>
              <a:buChar char="è"/>
              <a:defRPr/>
            </a:pPr>
            <a:r>
              <a:rPr lang="ko-KR" altLang="en-US" sz="3500">
                <a:solidFill>
                  <a:srgbClr val="4B6587"/>
                </a:solidFill>
                <a:latin typeface="BM HANNA Air OTF"/>
                <a:ea typeface="BM HANNA Air OTF"/>
              </a:rPr>
              <a:t> 주행 보조 시스템을 통해 자율 주행의 안전성을 강화하여 교통사고 예방 및 주행 안정성 증가가 기대됨</a:t>
            </a:r>
          </a:p>
        </p:txBody>
      </p:sp>
      <p:sp>
        <p:nvSpPr>
          <p:cNvPr id="10" name="슬라이드 번호 개체 틀 9">
            <a:extLst>
              <a:ext uri="{FF2B5EF4-FFF2-40B4-BE49-F238E27FC236}">
                <a16:creationId xmlns:a16="http://schemas.microsoft.com/office/drawing/2014/main" id="{05A3C4DA-2673-8438-9880-ACF601221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AutoShape 8"/>
          <p:cNvSpPr/>
          <p:nvPr/>
        </p:nvSpPr>
        <p:spPr>
          <a:xfrm>
            <a:off x="731010" y="1333500"/>
            <a:ext cx="55935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  <p:sp>
        <p:nvSpPr>
          <p:cNvPr id="12" name="AutoShape 8"/>
          <p:cNvSpPr/>
          <p:nvPr/>
        </p:nvSpPr>
        <p:spPr>
          <a:xfrm>
            <a:off x="731010" y="1333500"/>
            <a:ext cx="71937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</p:spTree>
    <p:extLst>
      <p:ext uri="{BB962C8B-B14F-4D97-AF65-F5344CB8AC3E}">
        <p14:creationId xmlns:p14="http://schemas.microsoft.com/office/powerpoint/2010/main" val="1212883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37820E4-670A-0000-C7F9-1B2A412AFB0D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BE806FE-0F0A-5EF7-8F89-3B1E13C38980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E7F4B2C-2F80-9046-7227-B5232CEB0BE8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D9AC78B7-B1CF-2DA6-EEB1-B4DA6994C047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4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844192" y="452054"/>
            <a:ext cx="6461608" cy="79572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4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세부 기능 및 시스템 구성도</a:t>
            </a:r>
            <a:endParaRPr lang="en-US" altLang="ko-KR" sz="4000" u="none" strike="noStrike">
              <a:solidFill>
                <a:srgbClr val="4B6587"/>
              </a:solidFill>
              <a:latin typeface="BM HANNA Air OTF"/>
              <a:ea typeface="BM HANNA Air OTF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98294" y="1712112"/>
            <a:ext cx="8345706" cy="684133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3500" b="1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계층적 객체 탐지 알고리즘</a:t>
            </a:r>
            <a:endParaRPr lang="en-US" altLang="ko-KR" sz="3500" u="none" strike="noStrike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0" lvl="0" indent="0" algn="l">
              <a:lnSpc>
                <a:spcPts val="49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35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: </a:t>
            </a:r>
            <a:r>
              <a:rPr lang="ko-KR" altLang="en-US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객체 탐지 모델의 결과를 기반으로</a:t>
            </a:r>
            <a:r>
              <a:rPr lang="en-US" altLang="ko-KR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, </a:t>
            </a:r>
            <a:r>
              <a:rPr lang="ko-KR" altLang="en-US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차량과 방향지시등을 계층적 구조의 알고리즘으로 그룹화</a:t>
            </a:r>
            <a:endParaRPr lang="ko-KR" altLang="en-US" sz="3500" u="none" strike="noStrike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lang="en-US" altLang="ko-KR" sz="3500" u="none" strike="noStrike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3500" b="1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방향지시등 탐지 알고리즘</a:t>
            </a:r>
            <a:endParaRPr lang="en-US" altLang="ko-KR" sz="3500" u="none" strike="noStrike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0" lvl="0" indent="0" algn="l">
              <a:lnSpc>
                <a:spcPts val="49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: </a:t>
            </a:r>
            <a:r>
              <a:rPr lang="ko-KR" altLang="en-US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그룹화된 차량과 방향지시등 박스를 분석해 방향지시등의 </a:t>
            </a:r>
            <a:r>
              <a:rPr lang="en" altLang="ko-KR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on/off </a:t>
            </a:r>
            <a:r>
              <a:rPr lang="ko-KR" altLang="en-US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상태를 정밀하게 탐지</a:t>
            </a:r>
            <a:endParaRPr lang="ko-KR" altLang="en-US" sz="3500" u="none" strike="noStrike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lang="en-US" altLang="ko-KR" sz="3500" u="none" strike="noStrike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 algn="l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lang="ko-KR" altLang="en-US" sz="3500" b="1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옵티컬 플로우 기반 방향 예측 알고리즘</a:t>
            </a:r>
            <a:endParaRPr lang="en-US" altLang="ko-KR" sz="3500" u="none" strike="noStrike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0" lvl="0" indent="0" algn="l">
              <a:lnSpc>
                <a:spcPts val="49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: </a:t>
            </a:r>
            <a:r>
              <a:rPr lang="ko-KR" altLang="en-US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방향지시등이 감지되지 않거나</a:t>
            </a:r>
            <a:r>
              <a:rPr lang="en-US" altLang="ko-KR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, </a:t>
            </a:r>
            <a:r>
              <a:rPr lang="ko-KR" altLang="en-US" sz="3000" u="none" strike="noStrike">
                <a:solidFill>
                  <a:srgbClr val="4B6587"/>
                </a:solidFill>
                <a:latin typeface="BM HANNA Air OTF"/>
                <a:ea typeface="BM HANNA Air OTF"/>
              </a:rPr>
              <a:t>끼어드는 차량을 추적하여 이동 방향을 예측</a:t>
            </a:r>
            <a:endParaRPr lang="en-US" altLang="ko-KR" sz="3000">
              <a:solidFill>
                <a:srgbClr val="4B6587"/>
              </a:solidFill>
              <a:latin typeface="BM HANNA Air OTF"/>
              <a:ea typeface="BM HANNA Air OTF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731010" y="1333500"/>
            <a:ext cx="71937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A5F74BE-2FA0-7278-3989-DA9905006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0" name="그림 9" descr="텍스트, 스크린샷, 도표, 원이(가) 표시된 사진  자동 생성된 설명"/>
          <p:cNvPicPr>
            <a:picLocks noChangeAspect="1"/>
          </p:cNvPicPr>
          <p:nvPr/>
        </p:nvPicPr>
        <p:blipFill rotWithShape="1">
          <a:blip r:embed="rId2"/>
          <a:srcRect r="710"/>
          <a:stretch>
            <a:fillRect/>
          </a:stretch>
        </p:blipFill>
        <p:spPr>
          <a:xfrm>
            <a:off x="10003452" y="293243"/>
            <a:ext cx="7674949" cy="9700514"/>
          </a:xfrm>
          <a:prstGeom prst="rect">
            <a:avLst/>
          </a:prstGeom>
          <a:ln w="12700">
            <a:solidFill>
              <a:schemeClr val="dk1"/>
            </a:solidFill>
          </a:ln>
        </p:spPr>
      </p:pic>
    </p:spTree>
    <p:extLst>
      <p:ext uri="{BB962C8B-B14F-4D97-AF65-F5344CB8AC3E}">
        <p14:creationId xmlns:p14="http://schemas.microsoft.com/office/powerpoint/2010/main" val="1062009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5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828800" y="452054"/>
            <a:ext cx="5715000" cy="7290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270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적용기술</a:t>
            </a:r>
            <a:endParaRPr lang="en-US" altLang="ko-KR" sz="4000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295400" y="1790700"/>
            <a:ext cx="15933600" cy="8001000"/>
          </a:xfrm>
          <a:prstGeom prst="rect">
            <a:avLst/>
          </a:prstGeom>
        </p:spPr>
        <p:txBody>
          <a:bodyPr vert="horz" wrap="square" lIns="0" tIns="0" rIns="0" bIns="0" anchor="t">
            <a:spAutoFit/>
          </a:bodyPr>
          <a:lstStyle/>
          <a:p>
            <a:pPr marL="457200" lvl="0" indent="-457200">
              <a:lnSpc>
                <a:spcPts val="4500"/>
              </a:lnSpc>
              <a:buFontTx/>
              <a:buChar char="-"/>
              <a:defRPr/>
            </a:pPr>
            <a:r>
              <a:rPr lang="en-US" altLang="ko-KR" sz="3400">
                <a:solidFill>
                  <a:srgbClr val="4B6587"/>
                </a:solidFill>
                <a:latin typeface="BM HANNA Air OTF"/>
                <a:ea typeface="BM HANNA Air OTF"/>
              </a:rPr>
              <a:t>1.</a:t>
            </a:r>
            <a:r>
              <a:rPr lang="ko-KR" altLang="en-US" sz="3400">
                <a:solidFill>
                  <a:srgbClr val="4B6587"/>
                </a:solidFill>
                <a:latin typeface="BM HANNA Air OTF"/>
                <a:ea typeface="BM HANNA Air OTF"/>
              </a:rPr>
              <a:t> </a:t>
            </a:r>
            <a:r>
              <a:rPr lang="en" altLang="ko-KR" sz="3400" b="1">
                <a:solidFill>
                  <a:srgbClr val="4B6587"/>
                </a:solidFill>
                <a:latin typeface="BM HANNA Air OTF"/>
                <a:ea typeface="BM HANNA Air OTF"/>
              </a:rPr>
              <a:t>YOLO v11</a:t>
            </a:r>
            <a:r>
              <a:rPr lang="en" altLang="ko-KR" sz="3400">
                <a:solidFill>
                  <a:srgbClr val="4B6587"/>
                </a:solidFill>
                <a:latin typeface="BM HANNA Air OTF"/>
                <a:ea typeface="BM HANNA Air OTF"/>
              </a:rPr>
              <a:t> </a:t>
            </a:r>
          </a:p>
          <a:p>
            <a:pPr marL="0" lvl="0" indent="0">
              <a:lnSpc>
                <a:spcPts val="4500"/>
              </a:lnSpc>
              <a:buFontTx/>
              <a:buNone/>
              <a:defRPr/>
            </a:pPr>
            <a:r>
              <a:rPr lang="en-US" altLang="ko-KR" sz="2900">
                <a:solidFill>
                  <a:srgbClr val="4B6587"/>
                </a:solidFill>
                <a:latin typeface="BM HANNA Air OTF"/>
                <a:ea typeface="BM HANNA Air OTF"/>
              </a:rPr>
              <a:t>:</a:t>
            </a: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 객체 탐지에 사용하는 모델로 구축된 </a:t>
            </a:r>
            <a:r>
              <a:rPr lang="en-US" altLang="ko-KR" sz="2900">
                <a:solidFill>
                  <a:srgbClr val="4A6587"/>
                </a:solidFill>
                <a:latin typeface="BM HANNA Air OTF"/>
                <a:ea typeface="BM HANNA Air OTF"/>
              </a:rPr>
              <a:t> KITTI </a:t>
            </a:r>
            <a:r>
              <a:rPr lang="ko-KR" altLang="en-US" sz="2900">
                <a:solidFill>
                  <a:srgbClr val="4A6587"/>
                </a:solidFill>
                <a:latin typeface="BM HANNA Air OTF"/>
                <a:ea typeface="BM HANNA Air OTF"/>
              </a:rPr>
              <a:t>및 </a:t>
            </a:r>
            <a:r>
              <a:rPr lang="en-US" altLang="ko-KR" sz="2900">
                <a:solidFill>
                  <a:srgbClr val="4A6587"/>
                </a:solidFill>
                <a:latin typeface="BM HANNA Air OTF"/>
                <a:ea typeface="BM HANNA Air OTF"/>
              </a:rPr>
              <a:t>BDD</a:t>
            </a:r>
            <a:r>
              <a:rPr lang="ko-KR" altLang="en-US" sz="2900">
                <a:solidFill>
                  <a:srgbClr val="4A6587"/>
                </a:solidFill>
                <a:latin typeface="BM HANNA Air OTF"/>
                <a:ea typeface="BM HANNA Air OTF"/>
              </a:rPr>
              <a:t> </a:t>
            </a: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데이터 셋 기반으로 학습</a:t>
            </a:r>
          </a:p>
          <a:p>
            <a:pPr marL="629000" lvl="0" indent="-629000">
              <a:lnSpc>
                <a:spcPts val="4500"/>
              </a:lnSpc>
              <a:buAutoNum type="arabicPeriod"/>
              <a:defRPr/>
            </a:pPr>
            <a:endParaRPr lang="en-US" altLang="ko-KR" sz="3400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>
              <a:lnSpc>
                <a:spcPts val="4500"/>
              </a:lnSpc>
              <a:buFontTx/>
              <a:buChar char="-"/>
              <a:defRPr/>
            </a:pPr>
            <a:r>
              <a:rPr lang="en-US" altLang="ko-KR" sz="3400">
                <a:solidFill>
                  <a:srgbClr val="4B6587"/>
                </a:solidFill>
                <a:latin typeface="BM HANNA Air OTF"/>
                <a:ea typeface="BM HANNA Air OTF"/>
              </a:rPr>
              <a:t>2. </a:t>
            </a:r>
            <a:r>
              <a:rPr lang="en-US" altLang="ko-KR" sz="3400" b="1">
                <a:solidFill>
                  <a:srgbClr val="4B6587"/>
                </a:solidFill>
                <a:latin typeface="BM HANNA Air OTF"/>
                <a:ea typeface="BM HANNA Air OTF"/>
              </a:rPr>
              <a:t>IOU</a:t>
            </a:r>
          </a:p>
          <a:p>
            <a:pPr marL="0" lvl="0" indent="0">
              <a:lnSpc>
                <a:spcPts val="4500"/>
              </a:lnSpc>
              <a:buFontTx/>
              <a:buNone/>
              <a:defRPr/>
            </a:pPr>
            <a:r>
              <a:rPr lang="en-US" altLang="ko-KR" sz="2900">
                <a:solidFill>
                  <a:srgbClr val="4B6587"/>
                </a:solidFill>
                <a:latin typeface="BM HANNA Air OTF"/>
                <a:ea typeface="BM HANNA Air OTF"/>
              </a:rPr>
              <a:t>: </a:t>
            </a: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객체 탐지 모델의 정확도를 평가하는 데 사용되는 지표로</a:t>
            </a:r>
            <a:r>
              <a:rPr lang="en-US" altLang="ko-KR" sz="2900">
                <a:solidFill>
                  <a:srgbClr val="4B6587"/>
                </a:solidFill>
                <a:latin typeface="BM HANNA Air OTF"/>
                <a:ea typeface="BM HANNA Air OTF"/>
              </a:rPr>
              <a:t>, </a:t>
            </a: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예측된 객체 위치와 실제 객체 위치 간의 </a:t>
            </a:r>
          </a:p>
          <a:p>
            <a:pPr marL="0" lvl="0" indent="0">
              <a:lnSpc>
                <a:spcPts val="4500"/>
              </a:lnSpc>
              <a:buFontTx/>
              <a:buNone/>
              <a:defRPr/>
            </a:pP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겹치는 정도를 측정</a:t>
            </a:r>
          </a:p>
          <a:p>
            <a:pPr marL="457200" lvl="0" indent="-457200">
              <a:lnSpc>
                <a:spcPts val="4500"/>
              </a:lnSpc>
              <a:buFontTx/>
              <a:buChar char="-"/>
              <a:defRPr/>
            </a:pPr>
            <a:endParaRPr lang="en-US" altLang="ko-KR" sz="3400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>
              <a:lnSpc>
                <a:spcPts val="4500"/>
              </a:lnSpc>
              <a:buFontTx/>
              <a:buChar char="-"/>
              <a:defRPr/>
            </a:pPr>
            <a:r>
              <a:rPr lang="en-US" altLang="ko-KR" sz="3400">
                <a:solidFill>
                  <a:srgbClr val="4B6587"/>
                </a:solidFill>
                <a:latin typeface="BM HANNA Air OTF"/>
                <a:ea typeface="BM HANNA Air OTF"/>
              </a:rPr>
              <a:t>3.</a:t>
            </a:r>
            <a:r>
              <a:rPr lang="ko-KR" altLang="en-US" sz="3400">
                <a:solidFill>
                  <a:srgbClr val="4B6587"/>
                </a:solidFill>
                <a:latin typeface="BM HANNA Air OTF"/>
                <a:ea typeface="BM HANNA Air OTF"/>
              </a:rPr>
              <a:t> </a:t>
            </a:r>
            <a:r>
              <a:rPr lang="en" altLang="ko-KR" sz="3400" b="1">
                <a:solidFill>
                  <a:srgbClr val="4B6587"/>
                </a:solidFill>
                <a:latin typeface="BM HANNA Air OTF"/>
                <a:ea typeface="BM HANNA Air OTF"/>
              </a:rPr>
              <a:t>Dense Opticaflow</a:t>
            </a:r>
            <a:r>
              <a:rPr lang="ko-KR" altLang="en-US" sz="3400" b="1">
                <a:solidFill>
                  <a:srgbClr val="4B6587"/>
                </a:solidFill>
                <a:latin typeface="BM HANNA Air OTF"/>
                <a:ea typeface="BM HANNA Air OTF"/>
              </a:rPr>
              <a:t> </a:t>
            </a:r>
          </a:p>
          <a:p>
            <a:pPr marL="0" lvl="0" indent="0">
              <a:lnSpc>
                <a:spcPts val="4500"/>
              </a:lnSpc>
              <a:buFontTx/>
              <a:buNone/>
              <a:defRPr/>
            </a:pPr>
            <a:r>
              <a:rPr lang="en-US" altLang="ko-KR" sz="2900">
                <a:solidFill>
                  <a:srgbClr val="4B6587"/>
                </a:solidFill>
                <a:latin typeface="BM HANNA Air OTF"/>
                <a:ea typeface="BM HANNA Air OTF"/>
              </a:rPr>
              <a:t>:</a:t>
            </a: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 비디오 또는 연속된 이미지 프레임에서 모든 픽셀의 이동 방향과 속도를 추적하여</a:t>
            </a:r>
            <a:r>
              <a:rPr lang="en-US" altLang="ko-KR" sz="2900">
                <a:solidFill>
                  <a:srgbClr val="4B6587"/>
                </a:solidFill>
                <a:latin typeface="BM HANNA Air OTF"/>
                <a:ea typeface="BM HANNA Air OTF"/>
              </a:rPr>
              <a:t>, </a:t>
            </a:r>
            <a:endParaRPr lang="ko-KR" altLang="en-US" sz="2900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0" lvl="0" indent="0">
              <a:lnSpc>
                <a:spcPts val="4500"/>
              </a:lnSpc>
              <a:buFontTx/>
              <a:buNone/>
              <a:defRPr/>
            </a:pP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프레임 간의 전체적인 움직임을 계산하는 기술</a:t>
            </a:r>
          </a:p>
          <a:p>
            <a:pPr marL="457200" lvl="0" indent="-457200">
              <a:lnSpc>
                <a:spcPts val="4500"/>
              </a:lnSpc>
              <a:buFontTx/>
              <a:buChar char="-"/>
              <a:defRPr/>
            </a:pPr>
            <a:endParaRPr lang="en-US" altLang="ko-KR" sz="3400">
              <a:solidFill>
                <a:srgbClr val="4B6587"/>
              </a:solidFill>
              <a:latin typeface="BM HANNA Air OTF"/>
              <a:ea typeface="BM HANNA Air OTF"/>
            </a:endParaRPr>
          </a:p>
          <a:p>
            <a:pPr marL="457200" lvl="0" indent="-457200">
              <a:lnSpc>
                <a:spcPts val="4500"/>
              </a:lnSpc>
              <a:buFontTx/>
              <a:buChar char="-"/>
              <a:defRPr/>
            </a:pPr>
            <a:r>
              <a:rPr lang="en-US" altLang="ko-KR" sz="3400">
                <a:solidFill>
                  <a:srgbClr val="4B6587"/>
                </a:solidFill>
                <a:latin typeface="BM HANNA Air OTF"/>
                <a:ea typeface="BM HANNA Air OTF"/>
              </a:rPr>
              <a:t>4. </a:t>
            </a:r>
            <a:r>
              <a:rPr lang="en-US" altLang="ko-KR" sz="3400" b="1">
                <a:solidFill>
                  <a:srgbClr val="4B6587"/>
                </a:solidFill>
                <a:latin typeface="BM HANNA Air OTF"/>
                <a:ea typeface="BM HANNA Air OTF"/>
              </a:rPr>
              <a:t>Deepsort</a:t>
            </a:r>
          </a:p>
          <a:p>
            <a:pPr marL="0" lvl="0" indent="0">
              <a:lnSpc>
                <a:spcPts val="4500"/>
              </a:lnSpc>
              <a:buFontTx/>
              <a:buNone/>
              <a:defRPr/>
            </a:pPr>
            <a:r>
              <a:rPr lang="en-US" altLang="ko-KR" sz="2900">
                <a:solidFill>
                  <a:srgbClr val="4B6587"/>
                </a:solidFill>
                <a:latin typeface="BM HANNA Air OTF"/>
                <a:ea typeface="BM HANNA Air OTF"/>
              </a:rPr>
              <a:t>: </a:t>
            </a: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객체 추적을 위한 고성능 알고리즘으로</a:t>
            </a:r>
            <a:r>
              <a:rPr lang="en-US" altLang="ko-KR" sz="2900">
                <a:solidFill>
                  <a:srgbClr val="4B6587"/>
                </a:solidFill>
                <a:latin typeface="BM HANNA Air OTF"/>
                <a:ea typeface="BM HANNA Air OTF"/>
              </a:rPr>
              <a:t>, </a:t>
            </a: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특히 실시간 비디오 분석에서 객체의 위치를 지속적으로 </a:t>
            </a:r>
          </a:p>
          <a:p>
            <a:pPr marL="0" lvl="0" indent="0">
              <a:lnSpc>
                <a:spcPts val="4500"/>
              </a:lnSpc>
              <a:buFontTx/>
              <a:buNone/>
              <a:defRPr/>
            </a:pPr>
            <a:r>
              <a:rPr lang="ko-KR" altLang="en-US" sz="2900">
                <a:solidFill>
                  <a:srgbClr val="4B6587"/>
                </a:solidFill>
                <a:latin typeface="BM HANNA Air OTF"/>
                <a:ea typeface="BM HANNA Air OTF"/>
              </a:rPr>
              <a:t>추적하는 데 효과적</a:t>
            </a:r>
          </a:p>
        </p:txBody>
      </p:sp>
      <p:sp>
        <p:nvSpPr>
          <p:cNvPr id="8" name="AutoShape 8"/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64952D7-D9FF-FB55-D6AA-B70BDABC3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0" name="AutoShape 8"/>
          <p:cNvSpPr/>
          <p:nvPr/>
        </p:nvSpPr>
        <p:spPr>
          <a:xfrm>
            <a:off x="731010" y="1333500"/>
            <a:ext cx="71937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</p:spTree>
    <p:extLst>
      <p:ext uri="{BB962C8B-B14F-4D97-AF65-F5344CB8AC3E}">
        <p14:creationId xmlns:p14="http://schemas.microsoft.com/office/powerpoint/2010/main" val="343418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E2F140C1-664F-8AEA-9DD7-B73C227C945E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D298C2C-E6BA-2C80-3CB6-F4F2E728D8FE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BD1A54EA-99F4-F8E5-32BF-2C03AEB9C857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FC3C66CA-E62A-F426-95F2-509A4E379893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6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684CFD98-4CA8-E50F-412D-74D9681ABB5E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1730E6B-62BE-97AF-081E-A283FE234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0" name="TextBox 6"/>
          <p:cNvSpPr txBox="1"/>
          <p:nvPr/>
        </p:nvSpPr>
        <p:spPr>
          <a:xfrm>
            <a:off x="1828800" y="452054"/>
            <a:ext cx="6096000" cy="72904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4000" dirty="0">
                <a:solidFill>
                  <a:srgbClr val="4A6587"/>
                </a:solidFill>
                <a:latin typeface="BM HANNA Air OTF"/>
                <a:ea typeface="BM HANNA Air OTF"/>
              </a:rPr>
              <a:t>현재 진행 상황</a:t>
            </a:r>
            <a:endParaRPr lang="en-US" altLang="ko-KR" sz="4000" dirty="0">
              <a:solidFill>
                <a:srgbClr val="4A6587"/>
              </a:solidFill>
              <a:latin typeface="BM HANNA Air OTF"/>
              <a:ea typeface="BM HANNA Air OTF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06404AE4-B5DE-1DB4-EAD5-4AEBA3DF22B4}"/>
              </a:ext>
            </a:extLst>
          </p:cNvPr>
          <p:cNvSpPr txBox="1"/>
          <p:nvPr/>
        </p:nvSpPr>
        <p:spPr>
          <a:xfrm>
            <a:off x="1500755" y="1866900"/>
            <a:ext cx="15286490" cy="5790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l">
              <a:lnSpc>
                <a:spcPts val="4900"/>
              </a:lnSpc>
              <a:spcBef>
                <a:spcPct val="0"/>
              </a:spcBef>
            </a:pPr>
            <a:r>
              <a:rPr lang="ko-KR" altLang="en-US" sz="3500" u="none" strike="noStrike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계층적 객체 탐지 </a:t>
            </a:r>
            <a:r>
              <a:rPr lang="ko-KR" altLang="en-US" sz="3500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알고리즘</a:t>
            </a:r>
            <a:endParaRPr lang="en-US" altLang="ko-KR" sz="3500" dirty="0">
              <a:solidFill>
                <a:srgbClr val="4A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pic>
        <p:nvPicPr>
          <p:cNvPr id="14" name="그림 13" descr="텍스트, 야외, 도로, 하늘이(가) 표시된 사진&#10;&#10;자동 생성된 설명">
            <a:extLst>
              <a:ext uri="{FF2B5EF4-FFF2-40B4-BE49-F238E27FC236}">
                <a16:creationId xmlns:a16="http://schemas.microsoft.com/office/drawing/2014/main" id="{551DC945-062E-72FA-EF46-41A3AB397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725510"/>
            <a:ext cx="8077200" cy="5289230"/>
          </a:xfrm>
          <a:prstGeom prst="rect">
            <a:avLst/>
          </a:prstGeom>
        </p:spPr>
      </p:pic>
      <p:pic>
        <p:nvPicPr>
          <p:cNvPr id="12" name="그림 11" descr="텍스트, 도로, 하늘, 야외이(가) 표시된 사진&#10;&#10;자동 생성된 설명">
            <a:extLst>
              <a:ext uri="{FF2B5EF4-FFF2-40B4-BE49-F238E27FC236}">
                <a16:creationId xmlns:a16="http://schemas.microsoft.com/office/drawing/2014/main" id="{A23D0BDE-09FB-7F3F-0ACD-5C90B853F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4748367"/>
            <a:ext cx="9067800" cy="510234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448800" y="2775358"/>
            <a:ext cx="4648200" cy="1794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2800" b="1">
                <a:solidFill>
                  <a:schemeClr val="accent2"/>
                </a:solidFill>
                <a:latin typeface="BM HANNA Air OTF"/>
                <a:ea typeface="BM HANNA Air OTF"/>
              </a:rPr>
              <a:t>빨간색</a:t>
            </a:r>
            <a:r>
              <a:rPr kumimoji="1" lang="ko-KR" altLang="en-US" sz="2800">
                <a:solidFill>
                  <a:schemeClr val="accent2"/>
                </a:solidFill>
                <a:latin typeface="BM HANNA Air OTF"/>
                <a:ea typeface="BM HANNA Air OTF"/>
              </a:rPr>
              <a:t> </a:t>
            </a:r>
            <a:r>
              <a:rPr kumimoji="1" lang="en-US" altLang="ko-KR" sz="2800">
                <a:solidFill>
                  <a:schemeClr val="accent2"/>
                </a:solidFill>
                <a:latin typeface="BM HANNA Air OTF"/>
                <a:ea typeface="BM HANNA Air OTF"/>
              </a:rPr>
              <a:t>-</a:t>
            </a:r>
            <a:r>
              <a:rPr kumimoji="1" lang="ko-KR" altLang="en-US" sz="2800">
                <a:solidFill>
                  <a:schemeClr val="accent2"/>
                </a:solidFill>
                <a:latin typeface="BM HANNA Air OTF"/>
                <a:ea typeface="BM HANNA Air OTF"/>
              </a:rPr>
              <a:t> 차</a:t>
            </a:r>
          </a:p>
          <a:p>
            <a:pPr lvl="0">
              <a:defRPr/>
            </a:pPr>
            <a:r>
              <a:rPr kumimoji="1" lang="ko-KR" altLang="en-US" sz="2800" b="1">
                <a:solidFill>
                  <a:srgbClr val="4A6587"/>
                </a:solidFill>
                <a:latin typeface="BM HANNA Air OTF"/>
                <a:ea typeface="BM HANNA Air OTF"/>
              </a:rPr>
              <a:t>파란색 </a:t>
            </a:r>
            <a:r>
              <a:rPr kumimoji="1" lang="en-US" altLang="ko-KR" sz="2800">
                <a:solidFill>
                  <a:srgbClr val="4A6587"/>
                </a:solidFill>
                <a:latin typeface="BM HANNA Air OTF"/>
                <a:ea typeface="BM HANNA Air OTF"/>
              </a:rPr>
              <a:t>-</a:t>
            </a:r>
            <a:r>
              <a:rPr kumimoji="1" lang="ko-KR" altLang="en-US" sz="2800">
                <a:solidFill>
                  <a:srgbClr val="4A6587"/>
                </a:solidFill>
                <a:latin typeface="BM HANNA Air OTF"/>
                <a:ea typeface="BM HANNA Air OTF"/>
              </a:rPr>
              <a:t> 오른쪽 방향지시등</a:t>
            </a:r>
          </a:p>
          <a:p>
            <a:pPr lvl="0">
              <a:defRPr/>
            </a:pPr>
            <a:r>
              <a:rPr kumimoji="1" lang="ko-KR" altLang="en-US" sz="2800" b="1">
                <a:solidFill>
                  <a:srgbClr val="FFC000"/>
                </a:solidFill>
                <a:latin typeface="BM HANNA Air OTF"/>
                <a:ea typeface="BM HANNA Air OTF"/>
              </a:rPr>
              <a:t>노랑색 </a:t>
            </a:r>
            <a:r>
              <a:rPr kumimoji="1" lang="en-US" altLang="ko-KR" sz="2800">
                <a:solidFill>
                  <a:srgbClr val="FFC000"/>
                </a:solidFill>
                <a:latin typeface="BM HANNA Air OTF"/>
                <a:ea typeface="BM HANNA Air OTF"/>
              </a:rPr>
              <a:t>-</a:t>
            </a:r>
            <a:r>
              <a:rPr kumimoji="1" lang="ko-KR" altLang="en-US" sz="2800">
                <a:solidFill>
                  <a:srgbClr val="FFC000"/>
                </a:solidFill>
                <a:latin typeface="BM HANNA Air OTF"/>
                <a:ea typeface="BM HANNA Air OTF"/>
              </a:rPr>
              <a:t> 왼쪽 방향지시등 </a:t>
            </a:r>
          </a:p>
          <a:p>
            <a:pPr lvl="0">
              <a:defRPr/>
            </a:pPr>
            <a:r>
              <a:rPr kumimoji="1" lang="ko-KR" altLang="en-US" sz="2800" b="1">
                <a:solidFill>
                  <a:schemeClr val="accent3"/>
                </a:solidFill>
                <a:latin typeface="BM HANNA Air OTF"/>
                <a:ea typeface="BM HANNA Air OTF"/>
              </a:rPr>
              <a:t>초록색 </a:t>
            </a:r>
            <a:r>
              <a:rPr kumimoji="1" lang="en-US" altLang="ko-KR" sz="2800">
                <a:solidFill>
                  <a:schemeClr val="accent3"/>
                </a:solidFill>
                <a:latin typeface="BM HANNA Air OTF"/>
                <a:ea typeface="BM HANNA Air OTF"/>
              </a:rPr>
              <a:t>-</a:t>
            </a:r>
            <a:r>
              <a:rPr kumimoji="1" lang="ko-KR" altLang="en-US" sz="2800">
                <a:solidFill>
                  <a:schemeClr val="accent3"/>
                </a:solidFill>
                <a:latin typeface="BM HANNA Air OTF"/>
                <a:ea typeface="BM HANNA Air OTF"/>
              </a:rPr>
              <a:t> 그 외 </a:t>
            </a:r>
          </a:p>
        </p:txBody>
      </p:sp>
      <p:sp>
        <p:nvSpPr>
          <p:cNvPr id="16" name="AutoShape 8"/>
          <p:cNvSpPr/>
          <p:nvPr/>
        </p:nvSpPr>
        <p:spPr>
          <a:xfrm>
            <a:off x="731010" y="1333500"/>
            <a:ext cx="71937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</p:spTree>
    <p:extLst>
      <p:ext uri="{BB962C8B-B14F-4D97-AF65-F5344CB8AC3E}">
        <p14:creationId xmlns:p14="http://schemas.microsoft.com/office/powerpoint/2010/main" val="1971169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572920" y="3606800"/>
            <a:ext cx="9638879" cy="5346699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52400" y="2578100"/>
            <a:ext cx="9354565" cy="5232400"/>
          </a:xfrm>
          <a:prstGeom prst="rect">
            <a:avLst/>
          </a:prstGeom>
        </p:spPr>
      </p:pic>
      <p:grpSp>
        <p:nvGrpSpPr>
          <p:cNvPr id="2" name="Group 2">
            <a:extLst>
              <a:ext uri="{FF2B5EF4-FFF2-40B4-BE49-F238E27FC236}">
                <a16:creationId xmlns:a16="http://schemas.microsoft.com/office/drawing/2014/main" id="{1B10CEC4-CF34-F8F2-8123-7D573D0B89C7}"/>
              </a:ext>
            </a:extLst>
          </p:cNvPr>
          <p:cNvGrpSpPr/>
          <p:nvPr/>
        </p:nvGrpSpPr>
        <p:grpSpPr>
          <a:xfrm>
            <a:off x="0" y="0"/>
            <a:ext cx="277840" cy="1600200"/>
            <a:chOff x="0" y="0"/>
            <a:chExt cx="73176" cy="421452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6B72608-72C6-8EA7-EDBE-1E51A9A50E28}"/>
                </a:ext>
              </a:extLst>
            </p:cNvPr>
            <p:cNvSpPr/>
            <p:nvPr/>
          </p:nvSpPr>
          <p:spPr>
            <a:xfrm>
              <a:off x="0" y="0"/>
              <a:ext cx="73176" cy="421452"/>
            </a:xfrm>
            <a:custGeom>
              <a:avLst/>
              <a:gdLst/>
              <a:ahLst/>
              <a:cxnLst/>
              <a:rect l="l" t="t" r="r" b="b"/>
              <a:pathLst>
                <a:path w="73176" h="421452">
                  <a:moveTo>
                    <a:pt x="0" y="0"/>
                  </a:moveTo>
                  <a:lnTo>
                    <a:pt x="73176" y="0"/>
                  </a:lnTo>
                  <a:lnTo>
                    <a:pt x="73176" y="421452"/>
                  </a:lnTo>
                  <a:lnTo>
                    <a:pt x="0" y="421452"/>
                  </a:lnTo>
                  <a:close/>
                </a:path>
              </a:pathLst>
            </a:custGeom>
            <a:solidFill>
              <a:srgbClr val="4B6587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90BF0D1-9F22-CB5E-351B-55BD2F80EA91}"/>
                </a:ext>
              </a:extLst>
            </p:cNvPr>
            <p:cNvSpPr txBox="1"/>
            <p:nvPr/>
          </p:nvSpPr>
          <p:spPr>
            <a:xfrm>
              <a:off x="0" y="-47625"/>
              <a:ext cx="73176" cy="4690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200ED393-8471-9BD4-CA6F-C6C5A203B0C8}"/>
              </a:ext>
            </a:extLst>
          </p:cNvPr>
          <p:cNvSpPr txBox="1"/>
          <p:nvPr/>
        </p:nvSpPr>
        <p:spPr>
          <a:xfrm>
            <a:off x="939469" y="666750"/>
            <a:ext cx="645133" cy="538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0</a:t>
            </a:r>
            <a:r>
              <a:rPr lang="en-US" altLang="ko-KR" sz="4000" b="1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6</a:t>
            </a:r>
            <a:endParaRPr lang="en-US" sz="4000" b="1" dirty="0">
              <a:solidFill>
                <a:srgbClr val="4B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8" name="AutoShape 8">
            <a:extLst>
              <a:ext uri="{FF2B5EF4-FFF2-40B4-BE49-F238E27FC236}">
                <a16:creationId xmlns:a16="http://schemas.microsoft.com/office/drawing/2014/main" id="{F8560CB2-2DB5-DB8C-3FC6-6E32468850AF}"/>
              </a:ext>
            </a:extLst>
          </p:cNvPr>
          <p:cNvSpPr/>
          <p:nvPr/>
        </p:nvSpPr>
        <p:spPr>
          <a:xfrm>
            <a:off x="731010" y="1333500"/>
            <a:ext cx="42219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sz="4000"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3DA2CD6-2FC5-B4B7-0B92-251297CDC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0" name="TextBox 6"/>
          <p:cNvSpPr txBox="1"/>
          <p:nvPr/>
        </p:nvSpPr>
        <p:spPr>
          <a:xfrm>
            <a:off x="1828800" y="452054"/>
            <a:ext cx="6629400" cy="72904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lvl="0">
              <a:lnSpc>
                <a:spcPts val="6270"/>
              </a:lnSpc>
              <a:spcBef>
                <a:spcPct val="0"/>
              </a:spcBef>
              <a:defRPr/>
            </a:pPr>
            <a:r>
              <a:rPr lang="ko-KR" altLang="en-US" sz="4000" dirty="0">
                <a:solidFill>
                  <a:srgbClr val="4A6587"/>
                </a:solidFill>
                <a:latin typeface="BM HANNA Air OTF"/>
                <a:ea typeface="BM HANNA Air OTF"/>
              </a:rPr>
              <a:t>현재 진행 상황</a:t>
            </a:r>
            <a:endParaRPr lang="en-US" altLang="ko-KR" sz="4000" dirty="0">
              <a:solidFill>
                <a:srgbClr val="4A6587"/>
              </a:solidFill>
              <a:latin typeface="BM HANNA Air OTF"/>
              <a:ea typeface="BM HANNA Air OTF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53B92A57-A63A-DB00-6FDE-1801CCAD1391}"/>
              </a:ext>
            </a:extLst>
          </p:cNvPr>
          <p:cNvSpPr txBox="1"/>
          <p:nvPr/>
        </p:nvSpPr>
        <p:spPr>
          <a:xfrm>
            <a:off x="1500755" y="1866900"/>
            <a:ext cx="15286490" cy="5790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l">
              <a:lnSpc>
                <a:spcPts val="4900"/>
              </a:lnSpc>
              <a:spcBef>
                <a:spcPct val="0"/>
              </a:spcBef>
            </a:pPr>
            <a:r>
              <a:rPr lang="ko-KR" altLang="en-US" sz="3500" u="none" strike="noStrike" dirty="0" err="1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방향지시등</a:t>
            </a:r>
            <a:r>
              <a:rPr lang="ko-KR" altLang="en-US" sz="3500" u="none" strike="noStrike" dirty="0">
                <a:solidFill>
                  <a:srgbClr val="4B6587"/>
                </a:solidFill>
                <a:latin typeface="BM HANNA Air OTF" panose="020B0600000101010101" pitchFamily="34" charset="-127"/>
                <a:ea typeface="BM HANNA Air OTF" panose="020B0600000101010101" pitchFamily="34" charset="-127"/>
              </a:rPr>
              <a:t> 탐지 알고리즘</a:t>
            </a:r>
            <a:endParaRPr lang="en-US" altLang="ko-KR" sz="3500" dirty="0">
              <a:solidFill>
                <a:srgbClr val="4A6587"/>
              </a:solidFill>
              <a:latin typeface="BM HANNA Air OTF" panose="020B0600000101010101" pitchFamily="34" charset="-127"/>
              <a:ea typeface="BM HANNA Air OTF" panose="020B0600000101010101" pitchFamily="34" charset="-127"/>
            </a:endParaRPr>
          </a:p>
        </p:txBody>
      </p:sp>
      <p:sp>
        <p:nvSpPr>
          <p:cNvPr id="15" name="AutoShape 8"/>
          <p:cNvSpPr/>
          <p:nvPr/>
        </p:nvSpPr>
        <p:spPr>
          <a:xfrm>
            <a:off x="731010" y="1333500"/>
            <a:ext cx="7193790" cy="0"/>
          </a:xfrm>
          <a:prstGeom prst="line">
            <a:avLst/>
          </a:prstGeom>
          <a:ln w="9525" cap="flat">
            <a:solidFill>
              <a:srgbClr val="4B6587"/>
            </a:solidFill>
            <a:prstDash val="solid"/>
            <a:headEnd w="sm" len="sm"/>
            <a:tailEnd w="sm" len="sm"/>
          </a:ln>
        </p:spPr>
        <p:txBody>
          <a:bodyPr wrap="square"/>
          <a:lstStyle/>
          <a:p>
            <a:pPr lvl="0">
              <a:defRPr/>
            </a:pPr>
            <a:endParaRPr lang="ko-KR" altLang="en-US" sz="4000">
              <a:latin typeface="BM HANNA Air OTF"/>
              <a:ea typeface="BM HANNA Air OTF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2496801" y="8321131"/>
            <a:ext cx="1676400" cy="60959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3962400" y="7200900"/>
            <a:ext cx="1676400" cy="60959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kumimoji="1"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3124200" y="5219700"/>
            <a:ext cx="457200" cy="4572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11582400" y="6362700"/>
            <a:ext cx="457200" cy="4572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21" name="TextBox 11"/>
          <p:cNvSpPr txBox="1"/>
          <p:nvPr/>
        </p:nvSpPr>
        <p:spPr>
          <a:xfrm>
            <a:off x="9997950" y="1943100"/>
            <a:ext cx="7604250" cy="11791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2400" b="1">
                <a:solidFill>
                  <a:schemeClr val="accent2"/>
                </a:solidFill>
                <a:latin typeface="BM HANNA Air OTF"/>
                <a:ea typeface="BM HANNA Air OTF"/>
              </a:rPr>
              <a:t>빨간색</a:t>
            </a:r>
            <a:r>
              <a:rPr kumimoji="1" lang="en-US" altLang="ko-KR" sz="2400">
                <a:solidFill>
                  <a:schemeClr val="accent2"/>
                </a:solidFill>
                <a:latin typeface="BM HANNA Air OTF"/>
                <a:ea typeface="BM HANNA Air OTF"/>
              </a:rPr>
              <a:t>: </a:t>
            </a:r>
            <a:r>
              <a:rPr kumimoji="1" lang="ko-KR" altLang="en-US" sz="2400">
                <a:solidFill>
                  <a:schemeClr val="accent2"/>
                </a:solidFill>
                <a:latin typeface="BM HANNA Air OTF"/>
                <a:ea typeface="BM HANNA Air OTF"/>
              </a:rPr>
              <a:t>켜진 후면등 </a:t>
            </a:r>
          </a:p>
          <a:p>
            <a:pPr lvl="0">
              <a:defRPr/>
            </a:pPr>
            <a:r>
              <a:rPr kumimoji="1" lang="ko-KR" altLang="en-US" sz="2400" b="1">
                <a:solidFill>
                  <a:schemeClr val="accent3"/>
                </a:solidFill>
                <a:latin typeface="BM HANNA Air OTF"/>
                <a:ea typeface="BM HANNA Air OTF"/>
              </a:rPr>
              <a:t>초록색</a:t>
            </a:r>
            <a:r>
              <a:rPr kumimoji="1" lang="en-US" altLang="ko-KR" sz="2400">
                <a:solidFill>
                  <a:schemeClr val="accent3"/>
                </a:solidFill>
                <a:latin typeface="BM HANNA Air OTF"/>
                <a:ea typeface="BM HANNA Air OTF"/>
              </a:rPr>
              <a:t>:</a:t>
            </a:r>
            <a:r>
              <a:rPr kumimoji="1" lang="ko-KR" altLang="en-US" sz="2400">
                <a:solidFill>
                  <a:schemeClr val="accent3"/>
                </a:solidFill>
                <a:latin typeface="BM HANNA Air OTF"/>
                <a:ea typeface="BM HANNA Air OTF"/>
              </a:rPr>
              <a:t> 꺼진 후면등</a:t>
            </a:r>
            <a:endParaRPr kumimoji="1" lang="ko-KR" altLang="en-US" sz="2400">
              <a:solidFill>
                <a:srgbClr val="FFC000"/>
              </a:solidFill>
              <a:latin typeface="BM HANNA Air OTF"/>
              <a:ea typeface="BM HANNA Air OTF"/>
            </a:endParaRPr>
          </a:p>
          <a:p>
            <a:pPr lvl="0">
              <a:defRPr/>
            </a:pPr>
            <a:r>
              <a:rPr kumimoji="1" lang="ko-KR" altLang="en-US" sz="2400" b="1">
                <a:solidFill>
                  <a:srgbClr val="4A6587"/>
                </a:solidFill>
                <a:latin typeface="BM HANNA Air OTF"/>
                <a:ea typeface="BM HANNA Air OTF"/>
              </a:rPr>
              <a:t>파란색</a:t>
            </a:r>
            <a:r>
              <a:rPr kumimoji="1" lang="en-US" altLang="ko-KR" sz="2400">
                <a:solidFill>
                  <a:srgbClr val="4A6587"/>
                </a:solidFill>
                <a:latin typeface="BM HANNA Air OTF"/>
                <a:ea typeface="BM HANNA Air OTF"/>
              </a:rPr>
              <a:t>: </a:t>
            </a:r>
            <a:r>
              <a:rPr kumimoji="1" lang="ko-KR" altLang="en-US" sz="2400">
                <a:solidFill>
                  <a:srgbClr val="4A6587"/>
                </a:solidFill>
                <a:latin typeface="BM HANNA Air OTF"/>
                <a:ea typeface="BM HANNA Air OTF"/>
              </a:rPr>
              <a:t>차</a:t>
            </a:r>
          </a:p>
        </p:txBody>
      </p:sp>
    </p:spTree>
    <p:extLst>
      <p:ext uri="{BB962C8B-B14F-4D97-AF65-F5344CB8AC3E}">
        <p14:creationId xmlns:p14="http://schemas.microsoft.com/office/powerpoint/2010/main" val="1449623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475</Words>
  <Application>Microsoft Macintosh PowerPoint</Application>
  <PresentationFormat>사용자 지정</PresentationFormat>
  <Paragraphs>100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BM HANNA Air OTF</vt:lpstr>
      <vt:lpstr>맑은 고딕</vt:lpstr>
      <vt:lpstr>Arial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아이보리 블루 마케팅 전략 프레젠테이션</dc:title>
  <cp:lastModifiedBy>김현정</cp:lastModifiedBy>
  <cp:revision>43</cp:revision>
  <dcterms:created xsi:type="dcterms:W3CDTF">2006-08-16T00:00:00Z</dcterms:created>
  <dcterms:modified xsi:type="dcterms:W3CDTF">2024-11-25T05:42:33Z</dcterms:modified>
  <cp:version/>
</cp:coreProperties>
</file>

<file path=docProps/thumbnail.jpeg>
</file>